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0" r:id="rId2"/>
    <p:sldId id="263" r:id="rId3"/>
    <p:sldId id="271" r:id="rId4"/>
    <p:sldId id="275" r:id="rId5"/>
    <p:sldId id="304" r:id="rId6"/>
    <p:sldId id="315" r:id="rId7"/>
    <p:sldId id="309" r:id="rId8"/>
    <p:sldId id="313" r:id="rId9"/>
    <p:sldId id="302" r:id="rId10"/>
    <p:sldId id="316" r:id="rId11"/>
    <p:sldId id="303" r:id="rId12"/>
    <p:sldId id="310" r:id="rId13"/>
    <p:sldId id="317" r:id="rId14"/>
    <p:sldId id="264" r:id="rId15"/>
    <p:sldId id="31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1115" autoAdjust="0"/>
  </p:normalViewPr>
  <p:slideViewPr>
    <p:cSldViewPr snapToGrid="0">
      <p:cViewPr varScale="1">
        <p:scale>
          <a:sx n="68" d="100"/>
          <a:sy n="68" d="100"/>
        </p:scale>
        <p:origin x="-990" y="-10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7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7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15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01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2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2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51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03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7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88625"/>
            <a:ext cx="12204000" cy="2110740"/>
            <a:chOff x="0" y="0"/>
            <a:chExt cx="12204000" cy="211074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03935" y="1342390"/>
              <a:ext cx="3562350" cy="76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2426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051016" y="1651598"/>
            <a:ext cx="77583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2020COLING_Jointly Learning Aspect-Focused and Inter-Aspect Relations with Graph </a:t>
            </a:r>
            <a:b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Convolutional Networks for Aspect Sentiment Analysis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23" y="1619416"/>
            <a:ext cx="3378919" cy="25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374505" y="239395"/>
            <a:ext cx="212852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ATAI</a:t>
            </a:r>
            <a:endParaRPr lang="zh-CN" altLang="en-US" sz="15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18400" y="604204"/>
            <a:ext cx="467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Technique of Artificial  Intelligence</a:t>
            </a:r>
          </a:p>
        </p:txBody>
      </p:sp>
      <p:sp>
        <p:nvSpPr>
          <p:cNvPr id="12" name="矩形 11"/>
          <p:cNvSpPr/>
          <p:nvPr/>
        </p:nvSpPr>
        <p:spPr>
          <a:xfrm>
            <a:off x="4566284" y="5655869"/>
            <a:ext cx="6835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Ling Zhu</a:t>
            </a:r>
          </a:p>
          <a:p>
            <a:pPr algn="ctr"/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82" y="3501994"/>
            <a:ext cx="6431783" cy="222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028838" y="6488668"/>
            <a:ext cx="572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Code</a:t>
            </a:r>
            <a:r>
              <a:rPr lang="en-US" altLang="zh-CN" dirty="0" err="1"/>
              <a:t>:https</a:t>
            </a:r>
            <a:r>
              <a:rPr lang="en-US" altLang="zh-CN" dirty="0"/>
              <a:t>://github.com/</a:t>
            </a:r>
            <a:r>
              <a:rPr lang="en-US" altLang="zh-CN" dirty="0" err="1"/>
              <a:t>BinLiang</a:t>
            </a:r>
            <a:r>
              <a:rPr lang="en-US" altLang="zh-CN" dirty="0"/>
              <a:t>-NLP/</a:t>
            </a:r>
            <a:r>
              <a:rPr lang="en-US" altLang="zh-CN" dirty="0" err="1"/>
              <a:t>InterGCN</a:t>
            </a:r>
            <a:r>
              <a:rPr lang="en-US" altLang="zh-CN" dirty="0"/>
              <a:t>-ABSA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9960F6E4-CF02-4657-B3C9-19B1348C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39" y="1230580"/>
            <a:ext cx="74866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64" y="6295221"/>
            <a:ext cx="7362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48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305050"/>
            <a:ext cx="90582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43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0" y="1423925"/>
            <a:ext cx="11041920" cy="503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6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" y="1560367"/>
            <a:ext cx="12007669" cy="418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6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66329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D056230-7A79-4AAD-9145-85DD0DF1DB82}"/>
              </a:ext>
            </a:extLst>
          </p:cNvPr>
          <p:cNvSpPr txBox="1"/>
          <p:nvPr/>
        </p:nvSpPr>
        <p:spPr>
          <a:xfrm>
            <a:off x="95003" y="1889732"/>
            <a:ext cx="117090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novel solution of constructing aspect-focused and inter-aspect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dependency graphs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aspect sentiment analysis</a:t>
            </a:r>
          </a:p>
          <a:p>
            <a:pPr marL="457200" indent="-457200" algn="l">
              <a:lnSpc>
                <a:spcPct val="150000"/>
              </a:lnSpc>
              <a:buAutoNum type="arabicParenR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InterGCN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can pay significant attention to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 words when dealing with multiple words aspect, and connect the valuable sentiment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aspects when considering an aspect without distinct sentiment expression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77999" y="2698068"/>
            <a:ext cx="4199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dirty="0"/>
              <a:t>Thanks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20364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3811" y="620621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2526" y="1386303"/>
            <a:ext cx="7014020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002060"/>
                </a:solidFill>
                <a:effectLst/>
              </a:rPr>
              <a:t>Introduction</a:t>
            </a:r>
            <a:endParaRPr lang="en-US" altLang="zh-CN" sz="360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2060"/>
                </a:solidFill>
                <a:effectLst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2060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2060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2060"/>
                </a:solidFill>
                <a:effectLst/>
              </a:rPr>
              <a:t>Conclusion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="" xmlns:a16="http://schemas.microsoft.com/office/drawing/2014/main" id="{FDDFDFBB-CFD0-4992-8F4D-C69EEF50E388}"/>
              </a:ext>
            </a:extLst>
          </p:cNvPr>
          <p:cNvSpPr txBox="1">
            <a:spLocks/>
          </p:cNvSpPr>
          <p:nvPr/>
        </p:nvSpPr>
        <p:spPr>
          <a:xfrm>
            <a:off x="970629" y="1049059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/>
              <a:t>Introduction</a:t>
            </a:r>
            <a:endParaRPr lang="en-US" altLang="zh-CN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33613"/>
            <a:ext cx="96297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400"/>
              <a:t>Motivation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C306253-262C-47B4-A5EF-1CD6EFCAD36A}"/>
              </a:ext>
            </a:extLst>
          </p:cNvPr>
          <p:cNvSpPr txBox="1"/>
          <p:nvPr/>
        </p:nvSpPr>
        <p:spPr>
          <a:xfrm>
            <a:off x="980661" y="2491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7308D2F7-80D4-4A2E-A251-29F4B9467820}"/>
              </a:ext>
            </a:extLst>
          </p:cNvPr>
          <p:cNvSpPr txBox="1"/>
          <p:nvPr/>
        </p:nvSpPr>
        <p:spPr>
          <a:xfrm>
            <a:off x="401172" y="1828934"/>
            <a:ext cx="114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novel solution to construct the graph for each instance, in which both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aspect-focused and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inter-aspect syntactical dependencies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introduced.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Graph Convolutional Networks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is proposed to derive aspect-specific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 features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interactively extracting the sentiment relations within aspect words and across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aspects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context.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2617" y="644927"/>
            <a:ext cx="2746765" cy="425650"/>
          </a:xfrm>
        </p:spPr>
        <p:txBody>
          <a:bodyPr/>
          <a:lstStyle/>
          <a:p>
            <a:r>
              <a:rPr lang="en-US" altLang="zh-CN" sz="3200" dirty="0"/>
              <a:t>Approach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75" y="1530000"/>
            <a:ext cx="84391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035138" y="4420588"/>
            <a:ext cx="1567543" cy="7303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757548" y="1769423"/>
            <a:ext cx="3123210" cy="3467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721558" y="4055421"/>
            <a:ext cx="3016208" cy="8847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2617" y="644927"/>
            <a:ext cx="2746765" cy="425650"/>
          </a:xfrm>
        </p:spPr>
        <p:txBody>
          <a:bodyPr/>
          <a:lstStyle/>
          <a:p>
            <a:r>
              <a:rPr lang="en-US" altLang="zh-CN" sz="3200" dirty="0"/>
              <a:t>Approach</a:t>
            </a:r>
          </a:p>
        </p:txBody>
      </p:sp>
      <p:sp>
        <p:nvSpPr>
          <p:cNvPr id="3" name="矩形 2"/>
          <p:cNvSpPr/>
          <p:nvPr/>
        </p:nvSpPr>
        <p:spPr>
          <a:xfrm>
            <a:off x="6615488" y="1579870"/>
            <a:ext cx="546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Producing Ordinary Graphs over Dependency Tree</a:t>
            </a:r>
            <a:endParaRPr lang="zh-CN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11" y="2025962"/>
            <a:ext cx="5421889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770111" y="2991110"/>
            <a:ext cx="3879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Refining Graphs for Specific Aspect</a:t>
            </a:r>
            <a:endParaRPr lang="zh-CN" alt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02" y="3290102"/>
            <a:ext cx="55435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3" y="5717437"/>
            <a:ext cx="2981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243"/>
            <a:ext cx="6615488" cy="34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1" y="2237019"/>
            <a:ext cx="2505694" cy="27031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88" y="4966282"/>
            <a:ext cx="31813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4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="" xmlns:a16="http://schemas.microsoft.com/office/drawing/2014/main" id="{1F961A9C-0FEC-4FD8-9AB2-06DE8827C3A2}"/>
              </a:ext>
            </a:extLst>
          </p:cNvPr>
          <p:cNvSpPr txBox="1">
            <a:spLocks/>
          </p:cNvSpPr>
          <p:nvPr/>
        </p:nvSpPr>
        <p:spPr>
          <a:xfrm>
            <a:off x="976532" y="796316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/>
              <a:t>Approach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078182" y="4120738"/>
            <a:ext cx="3051958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61578" y="1857291"/>
            <a:ext cx="37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Constructing Inter-Aspect Graphs</a:t>
            </a:r>
            <a:endParaRPr lang="zh-CN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07" y="2760086"/>
            <a:ext cx="6044293" cy="112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921"/>
            <a:ext cx="6388326" cy="33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604161" y="3883119"/>
            <a:ext cx="2381003" cy="694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57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="" xmlns:a16="http://schemas.microsoft.com/office/drawing/2014/main" id="{1F961A9C-0FEC-4FD8-9AB2-06DE8827C3A2}"/>
              </a:ext>
            </a:extLst>
          </p:cNvPr>
          <p:cNvSpPr txBox="1">
            <a:spLocks/>
          </p:cNvSpPr>
          <p:nvPr/>
        </p:nvSpPr>
        <p:spPr>
          <a:xfrm>
            <a:off x="976532" y="663796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/>
              <a:t>Approach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6" y="1385578"/>
            <a:ext cx="7293931" cy="37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992582" y="1484415"/>
            <a:ext cx="4455975" cy="11637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543145" y="1495090"/>
            <a:ext cx="449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Interactive Graph Convolutional Network</a:t>
            </a:r>
            <a:endParaRPr lang="zh-CN" alt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5" y="2086221"/>
            <a:ext cx="30099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5" y="2648196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74" y="2705346"/>
            <a:ext cx="1685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33" y="3213333"/>
            <a:ext cx="3886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83" y="3693548"/>
            <a:ext cx="1809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83" y="4141223"/>
            <a:ext cx="3095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65" y="5579498"/>
            <a:ext cx="27527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94" y="2200520"/>
            <a:ext cx="12763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3" y="5460435"/>
            <a:ext cx="30670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80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9960F6E4-CF02-4657-B3C9-19B1348C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66" y="1892074"/>
            <a:ext cx="7863445" cy="30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698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185</Words>
  <Application>Microsoft Office PowerPoint</Application>
  <PresentationFormat>自定义</PresentationFormat>
  <Paragraphs>51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Outline</vt:lpstr>
      <vt:lpstr>PowerPoint 演示文稿</vt:lpstr>
      <vt:lpstr>Motivation</vt:lpstr>
      <vt:lpstr>Approach</vt:lpstr>
      <vt:lpstr>Approach</vt:lpstr>
      <vt:lpstr>PowerPoint 演示文稿</vt:lpstr>
      <vt:lpstr>PowerPoint 演示文稿</vt:lpstr>
      <vt:lpstr>Experiments</vt:lpstr>
      <vt:lpstr>Experiments</vt:lpstr>
      <vt:lpstr>Experiments</vt:lpstr>
      <vt:lpstr>Experiments</vt:lpstr>
      <vt:lpstr>Experiments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1451</cp:revision>
  <dcterms:created xsi:type="dcterms:W3CDTF">2017-04-22T07:59:00Z</dcterms:created>
  <dcterms:modified xsi:type="dcterms:W3CDTF">2021-02-07T05:56:32Z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